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8" r:id="rId3"/>
    <p:sldId id="265" r:id="rId4"/>
    <p:sldId id="266" r:id="rId5"/>
    <p:sldId id="260" r:id="rId6"/>
    <p:sldId id="272" r:id="rId7"/>
    <p:sldId id="271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4" autoAdjust="0"/>
    <p:restoredTop sz="94660"/>
  </p:normalViewPr>
  <p:slideViewPr>
    <p:cSldViewPr snapToGrid="0">
      <p:cViewPr varScale="1">
        <p:scale>
          <a:sx n="75" d="100"/>
          <a:sy n="75" d="100"/>
        </p:scale>
        <p:origin x="-84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29808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2265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83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38470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33913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41791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99104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8440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25196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5118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7879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8D059-607B-4BBC-92F0-A08A093848FB}" type="datetimeFigureOut">
              <a:rPr lang="it-IT" smtClean="0"/>
              <a:pPr/>
              <a:t>17/10/2025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8CF347A-969D-4DC0-96F7-4920B4D33DEF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04038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2460113" y="261750"/>
            <a:ext cx="8637073" cy="2541431"/>
          </a:xfrm>
        </p:spPr>
        <p:txBody>
          <a:bodyPr>
            <a:normAutofit/>
          </a:bodyPr>
          <a:lstStyle/>
          <a:p>
            <a:pPr algn="ctr"/>
            <a:r>
              <a:rPr lang="it-IT" sz="4800" dirty="0"/>
              <a:t>introduzione</a:t>
            </a:r>
            <a:br>
              <a:rPr lang="it-IT" sz="4800" dirty="0"/>
            </a:br>
            <a:r>
              <a:rPr lang="it-IT" sz="3200" dirty="0"/>
              <a:t>18-10-2025</a:t>
            </a:r>
          </a:p>
        </p:txBody>
      </p:sp>
      <p:sp>
        <p:nvSpPr>
          <p:cNvPr id="6" name="Sottotitolo 5"/>
          <p:cNvSpPr>
            <a:spLocks noGrp="1"/>
          </p:cNvSpPr>
          <p:nvPr>
            <p:ph type="subTitle" idx="1"/>
          </p:nvPr>
        </p:nvSpPr>
        <p:spPr>
          <a:xfrm>
            <a:off x="1524000" y="3669772"/>
            <a:ext cx="9573186" cy="1655762"/>
          </a:xfrm>
        </p:spPr>
        <p:txBody>
          <a:bodyPr/>
          <a:lstStyle/>
          <a:p>
            <a:r>
              <a:rPr lang="it-IT" sz="2000" i="1" dirty="0"/>
              <a:t>                                                                                                       </a:t>
            </a:r>
            <a:r>
              <a:rPr lang="it-IT" sz="2000" b="1" i="1" dirty="0">
                <a:solidFill>
                  <a:schemeClr val="accent1">
                    <a:lumMod val="75000"/>
                  </a:schemeClr>
                </a:solidFill>
              </a:rPr>
              <a:t>Rosanna  intini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15481B1F-71CF-4E3B-B8F6-353AC952A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959" y="3930223"/>
            <a:ext cx="1709174" cy="147092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8462E76D-C189-4AC9-9E10-E913F43B6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299" y="4055386"/>
            <a:ext cx="2608143" cy="122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877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Frasi sull’adolescenza: 130 pensieri e immagini da condividere">
            <a:extLst>
              <a:ext uri="{FF2B5EF4-FFF2-40B4-BE49-F238E27FC236}">
                <a16:creationId xmlns:a16="http://schemas.microsoft.com/office/drawing/2014/main" xmlns="" id="{7E2201AC-6A7F-4479-9BFE-14DB3AE9279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4161" y="626534"/>
            <a:ext cx="5689600" cy="3793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 descr="PERSONA E COMUNITA'.: Dialogo con la gioventù ferita e indignata.">
            <a:extLst>
              <a:ext uri="{FF2B5EF4-FFF2-40B4-BE49-F238E27FC236}">
                <a16:creationId xmlns:a16="http://schemas.microsoft.com/office/drawing/2014/main" xmlns="" id="{DEA25C41-BF3D-45D0-9A3F-9102BC3E08B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56671">
            <a:off x="7853513" y="1900647"/>
            <a:ext cx="3453039" cy="3439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82616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902F501-20F8-4F80-9F58-D8AEAE20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Affettività  sesso  e  solitudini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9F46F487-2FC0-4D42-87C0-6384683CD7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Cambiamenti</a:t>
            </a:r>
          </a:p>
          <a:p>
            <a:r>
              <a:rPr lang="it-IT" dirty="0"/>
              <a:t>Affettività</a:t>
            </a:r>
          </a:p>
          <a:p>
            <a:r>
              <a:rPr lang="it-IT" dirty="0"/>
              <a:t>Sessualità</a:t>
            </a:r>
          </a:p>
          <a:p>
            <a:r>
              <a:rPr lang="it-IT" dirty="0"/>
              <a:t>Solitudini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DF9A51D1-6CEE-4802-9F66-6CB895C50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9519" y="2017343"/>
            <a:ext cx="4959404" cy="3441520"/>
          </a:xfrm>
        </p:spPr>
        <p:txBody>
          <a:bodyPr>
            <a:normAutofit/>
          </a:bodyPr>
          <a:lstStyle/>
          <a:p>
            <a:r>
              <a:rPr lang="it-IT" dirty="0"/>
              <a:t>Sexting</a:t>
            </a:r>
          </a:p>
          <a:p>
            <a:r>
              <a:rPr lang="it-IT" dirty="0"/>
              <a:t>Aggressività e sesso</a:t>
            </a:r>
          </a:p>
          <a:p>
            <a:r>
              <a:rPr lang="it-IT" dirty="0"/>
              <a:t>Pornodipendenza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132298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opertina &quot;Gli adolescenti e la sessualità - Indagine Ipsos e Save the Children&quot;">
            <a:extLst>
              <a:ext uri="{FF2B5EF4-FFF2-40B4-BE49-F238E27FC236}">
                <a16:creationId xmlns:a16="http://schemas.microsoft.com/office/drawing/2014/main" xmlns="" id="{813525DF-4B2A-4079-9F82-00C56DF1E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933" y="996311"/>
            <a:ext cx="7052109" cy="394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opertina &quot;L'educazione affettiva e sessuale in adolescenza: a che punto siamo?&quot;">
            <a:extLst>
              <a:ext uri="{FF2B5EF4-FFF2-40B4-BE49-F238E27FC236}">
                <a16:creationId xmlns:a16="http://schemas.microsoft.com/office/drawing/2014/main" xmlns="" id="{6FBFBF64-7007-4FA9-8E18-9893C4009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55515" y="605585"/>
            <a:ext cx="3424667" cy="488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1475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'era una volta la prima volta - EB154">
            <a:extLst>
              <a:ext uri="{FF2B5EF4-FFF2-40B4-BE49-F238E27FC236}">
                <a16:creationId xmlns:a16="http://schemas.microsoft.com/office/drawing/2014/main" xmlns="" id="{52310CC7-6A33-4A8D-9A46-D5E226C85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96570">
            <a:off x="334007" y="396157"/>
            <a:ext cx="2972546" cy="297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l cavolo la cicogna! - Y202">
            <a:extLst>
              <a:ext uri="{FF2B5EF4-FFF2-40B4-BE49-F238E27FC236}">
                <a16:creationId xmlns:a16="http://schemas.microsoft.com/office/drawing/2014/main" xmlns="" id="{E93264D5-581E-473C-B738-B8B8FF33B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2489" y="3010975"/>
            <a:ext cx="2945665" cy="294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Affettività e sessualità. Carte dell'autonomia - Marco Pontis - Erickson -  Libro Il Gigante - Superbook.it">
            <a:extLst>
              <a:ext uri="{FF2B5EF4-FFF2-40B4-BE49-F238E27FC236}">
                <a16:creationId xmlns:a16="http://schemas.microsoft.com/office/drawing/2014/main" xmlns="" id="{F7E9DD82-8754-43C3-BFBC-71DF41F68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28809">
            <a:off x="9075953" y="3302045"/>
            <a:ext cx="2485301" cy="248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ducazione affettiva e sessuale di bambini e adolescenti">
            <a:extLst>
              <a:ext uri="{FF2B5EF4-FFF2-40B4-BE49-F238E27FC236}">
                <a16:creationId xmlns:a16="http://schemas.microsoft.com/office/drawing/2014/main" xmlns="" id="{DF7165AD-5143-4C1E-8C69-122EF0810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75394">
            <a:off x="4532906" y="228144"/>
            <a:ext cx="2008962" cy="294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È bello davvero! L'educazione affettiva e sessuale raccontata ai genitori  di oggi">
            <a:extLst>
              <a:ext uri="{FF2B5EF4-FFF2-40B4-BE49-F238E27FC236}">
                <a16:creationId xmlns:a16="http://schemas.microsoft.com/office/drawing/2014/main" xmlns="" id="{D790EFE1-515C-457E-904C-B9D749964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94233">
            <a:off x="7018089" y="419409"/>
            <a:ext cx="2058314" cy="302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ercorsi di educazione affettiva e sessuale per preadolescenti - Y153">
            <a:extLst>
              <a:ext uri="{FF2B5EF4-FFF2-40B4-BE49-F238E27FC236}">
                <a16:creationId xmlns:a16="http://schemas.microsoft.com/office/drawing/2014/main" xmlns="" id="{EFDFCFDC-6FBE-44D2-B87F-E09EBA837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31557">
            <a:off x="9486345" y="481064"/>
            <a:ext cx="2463799" cy="246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ibri Sessualita Adolescenza: catalogo Libri Sessualita Adolescenza |  Unilibro">
            <a:extLst>
              <a:ext uri="{FF2B5EF4-FFF2-40B4-BE49-F238E27FC236}">
                <a16:creationId xmlns:a16="http://schemas.microsoft.com/office/drawing/2014/main" xmlns="" id="{CB6A0B7A-4E94-445C-984E-28CF15885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78694">
            <a:off x="6116669" y="3414472"/>
            <a:ext cx="1577055" cy="226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3589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997201" y="4857234"/>
            <a:ext cx="82171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solidFill>
                  <a:srgbClr val="0070C0"/>
                </a:solidFill>
              </a:rPr>
              <a:t>https://www.youtube.com/shorts/ZaeGxbpXvR8?feature=share</a:t>
            </a:r>
            <a:endParaRPr lang="it-IT" sz="2400" dirty="0">
              <a:solidFill>
                <a:srgbClr val="0070C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914400" y="811936"/>
            <a:ext cx="9271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Tra l'</a:t>
            </a:r>
            <a:r>
              <a:rPr lang="it-IT" sz="2400" b="1" dirty="0" smtClean="0"/>
              <a:t>innamorarsi </a:t>
            </a:r>
            <a:r>
              <a:rPr lang="it-IT" sz="2400" dirty="0" smtClean="0"/>
              <a:t>e l'amare c'è molta differenza. </a:t>
            </a:r>
            <a:r>
              <a:rPr lang="it-IT" sz="2400" dirty="0" smtClean="0"/>
              <a:t> Quando </a:t>
            </a:r>
            <a:r>
              <a:rPr lang="it-IT" sz="2400" dirty="0" smtClean="0"/>
              <a:t>una persona si innamora non lo fa apposta: succede</a:t>
            </a:r>
            <a:r>
              <a:rPr lang="it-IT" sz="2400" dirty="0" smtClean="0"/>
              <a:t>. (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PROCESSO  SPONTANEO</a:t>
            </a:r>
            <a:r>
              <a:rPr lang="it-IT" sz="2400" dirty="0" smtClean="0"/>
              <a:t>)  </a:t>
            </a:r>
          </a:p>
          <a:p>
            <a:endParaRPr lang="it-IT" sz="2400" dirty="0" smtClean="0"/>
          </a:p>
          <a:p>
            <a:r>
              <a:rPr lang="it-IT" sz="2400" dirty="0" smtClean="0"/>
              <a:t>Ma </a:t>
            </a:r>
            <a:r>
              <a:rPr lang="it-IT" sz="2400" dirty="0" smtClean="0"/>
              <a:t>per </a:t>
            </a:r>
            <a:r>
              <a:rPr lang="it-IT" sz="2400" b="1" dirty="0" smtClean="0"/>
              <a:t>amarsi</a:t>
            </a:r>
            <a:r>
              <a:rPr lang="it-IT" sz="2400" dirty="0" smtClean="0"/>
              <a:t> bisogna sudare, soffrire, ridere, stare svegli, donarsi, fidarsi, sacrificarsi, comprendersi, tutelarsi, rimanere insieme in costante cammino, cadere e rialzarsi più uniti, innamorati e forti di prima. </a:t>
            </a:r>
            <a:r>
              <a:rPr lang="it-IT" sz="2400" dirty="0" smtClean="0"/>
              <a:t>(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SCELTA  QUOTIDIANA VOLONTARIA, CONSAPEVOLE</a:t>
            </a:r>
            <a:r>
              <a:rPr lang="it-IT" sz="2400" dirty="0" smtClean="0"/>
              <a:t>).  </a:t>
            </a:r>
          </a:p>
          <a:p>
            <a:endParaRPr lang="it-IT" sz="2400" dirty="0" smtClean="0"/>
          </a:p>
          <a:p>
            <a:r>
              <a:rPr lang="it-IT" sz="2400" dirty="0" smtClean="0"/>
              <a:t>L'amore </a:t>
            </a:r>
            <a:r>
              <a:rPr lang="it-IT" sz="2400" dirty="0" smtClean="0"/>
              <a:t>non succede, l'amore si fa.</a:t>
            </a: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59F3AD41-4705-4E87-B360-5BE168B582F5}"/>
              </a:ext>
            </a:extLst>
          </p:cNvPr>
          <p:cNvSpPr txBox="1"/>
          <p:nvPr/>
        </p:nvSpPr>
        <p:spPr>
          <a:xfrm>
            <a:off x="2026754" y="1265134"/>
            <a:ext cx="8654603" cy="3316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5900" marR="45720" algn="ctr">
              <a:spcAft>
                <a:spcPts val="0"/>
              </a:spcAft>
            </a:pP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17 maggio</a:t>
            </a:r>
            <a:r>
              <a:rPr lang="it-IT" sz="1800" b="1" spc="-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2025 -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</a:t>
            </a:r>
            <a:r>
              <a:rPr lang="it-IT" sz="1800" b="1" i="1" spc="-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nuovi</a:t>
            </a:r>
            <a:r>
              <a:rPr lang="it-IT" sz="1800" b="1" i="1" spc="-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adolescenti: disagi e patologie emergenti</a:t>
            </a:r>
            <a:endParaRPr lang="it-IT" sz="1800" dirty="0">
              <a:solidFill>
                <a:schemeClr val="accent1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57810" algn="ctr">
              <a:spcBef>
                <a:spcPts val="1285"/>
              </a:spcBef>
              <a:spcAft>
                <a:spcPts val="0"/>
              </a:spcAft>
            </a:pP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18 ottobre</a:t>
            </a:r>
            <a:r>
              <a:rPr lang="it-IT" sz="1800" b="1" spc="1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2025 -</a:t>
            </a:r>
            <a:r>
              <a:rPr lang="it-IT" sz="1800" b="1" spc="2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Adolescenti:</a:t>
            </a:r>
            <a:r>
              <a:rPr lang="it-IT" sz="1800" b="1" i="1" spc="1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spc="-1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affettività,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sesso</a:t>
            </a:r>
            <a:r>
              <a:rPr lang="it-IT" sz="1800" b="1" i="1" spc="-1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</a:t>
            </a:r>
            <a:r>
              <a:rPr lang="it-IT" sz="1800" b="1" i="1" spc="-1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spc="-1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solitudini</a:t>
            </a:r>
            <a:endParaRPr lang="it-IT" sz="1800" b="1" i="1" dirty="0">
              <a:solidFill>
                <a:schemeClr val="accent1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ctr">
              <a:spcBef>
                <a:spcPts val="10"/>
              </a:spcBef>
            </a:pPr>
            <a:endParaRPr lang="it-IT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effectLst/>
                <a:latin typeface="SimonciniGaramond"/>
                <a:ea typeface="Calibri" panose="020F0502020204030204" pitchFamily="34" charset="0"/>
                <a:cs typeface="SimonciniGaramond"/>
              </a:rPr>
              <a:t>….il senso della genitorialità per tutto l’arco dello sviluppo di un figlio è stato definito una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  <a:effectLst/>
                <a:latin typeface="SimonciniGaramond"/>
                <a:ea typeface="Calibri" panose="020F0502020204030204" pitchFamily="34" charset="0"/>
                <a:cs typeface="SimonciniGaramond"/>
              </a:rPr>
              <a:t>sfida difficile</a:t>
            </a:r>
            <a:r>
              <a:rPr lang="it-IT" sz="1600" dirty="0">
                <a:effectLst/>
                <a:latin typeface="SimonciniGaramond"/>
                <a:ea typeface="Calibri" panose="020F0502020204030204" pitchFamily="34" charset="0"/>
                <a:cs typeface="SimonciniGaramond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SimonciniGaramond"/>
                <a:ea typeface="Calibri" panose="020F0502020204030204" pitchFamily="34" charset="0"/>
                <a:cs typeface="SimonciniGaramond"/>
              </a:rPr>
              <a:t>U</a:t>
            </a:r>
            <a:r>
              <a:rPr lang="it-IT" sz="1600" dirty="0">
                <a:effectLst/>
                <a:latin typeface="SimonciniGaramond"/>
                <a:ea typeface="Calibri" panose="020F0502020204030204" pitchFamily="34" charset="0"/>
                <a:cs typeface="SimonciniGaramond"/>
              </a:rPr>
              <a:t>na sfida… non contro qualcuno o contro un evento, bensì a favore di se stessi perché possa essere, poi, a favore degli altri, in primo luogo dei propri figli.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400" dirty="0">
                <a:effectLst/>
                <a:latin typeface="SimonciniGaramond"/>
                <a:ea typeface="Calibri" panose="020F0502020204030204" pitchFamily="34" charset="0"/>
                <a:cs typeface="SimonciniGaramond"/>
              </a:rPr>
              <a:t>                                                                                                               </a:t>
            </a:r>
            <a:r>
              <a:rPr lang="it-IT" sz="1200" dirty="0">
                <a:effectLst/>
                <a:latin typeface="SimonciniGaramond"/>
                <a:ea typeface="Calibri" panose="020F0502020204030204" pitchFamily="34" charset="0"/>
                <a:cs typeface="SimonciniGaramond"/>
              </a:rPr>
              <a:t>Cives G. (2002): </a:t>
            </a:r>
            <a:r>
              <a:rPr lang="it-IT" sz="1200" i="1" dirty="0">
                <a:effectLst/>
                <a:latin typeface="SimonciniGaramond-Italic"/>
                <a:ea typeface="Calibri" panose="020F0502020204030204" pitchFamily="34" charset="0"/>
                <a:cs typeface="SimonciniGaramond-Italic"/>
              </a:rPr>
              <a:t>La sfida difficile</a:t>
            </a:r>
            <a:r>
              <a:rPr lang="it-IT" sz="1200" dirty="0">
                <a:effectLst/>
                <a:latin typeface="SimonciniGaramond"/>
                <a:ea typeface="Calibri" panose="020F0502020204030204" pitchFamily="34" charset="0"/>
                <a:cs typeface="SimonciniGaramond"/>
              </a:rPr>
              <a:t>. Padova: Piccin Nuova Libraria</a:t>
            </a: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0"/>
              </a:spcBef>
            </a:pP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 </a:t>
            </a:r>
            <a:endParaRPr lang="it-IT" sz="1800" dirty="0">
              <a:solidFill>
                <a:schemeClr val="accent1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57810" algn="ctr">
              <a:lnSpc>
                <a:spcPts val="1280"/>
              </a:lnSpc>
            </a:pPr>
            <a:r>
              <a:rPr lang="it-IT" sz="1800" b="1" spc="-1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Maggio</a:t>
            </a:r>
            <a:r>
              <a:rPr lang="it-IT" sz="1800" b="1" spc="-1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spc="-1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2026 </a:t>
            </a:r>
            <a:r>
              <a:rPr lang="it-IT" sz="1800" spc="-1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 </a:t>
            </a:r>
            <a:r>
              <a:rPr lang="it-IT" sz="1800" b="1" i="1" spc="-1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Coppia e</a:t>
            </a:r>
            <a:r>
              <a:rPr lang="it-IT" sz="1800" b="1" i="1" spc="-1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spc="-1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genitorialità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sfidate:</a:t>
            </a:r>
            <a:r>
              <a:rPr lang="it-IT" sz="1800" b="1" i="1" spc="-2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quali</a:t>
            </a:r>
            <a:r>
              <a:rPr lang="it-IT" sz="1800" b="1" i="1" spc="-2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</a:t>
            </a:r>
            <a:r>
              <a:rPr lang="it-IT" sz="1800" b="1" i="1" spc="-2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 </a:t>
            </a:r>
            <a:r>
              <a:rPr lang="it-IT" sz="1800" b="1" i="1" spc="-1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criticità</a:t>
            </a:r>
            <a:endParaRPr lang="it-IT" sz="1800" b="1" i="1" dirty="0">
              <a:solidFill>
                <a:schemeClr val="accent1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ctr">
              <a:spcBef>
                <a:spcPts val="15"/>
              </a:spcBef>
            </a:pP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 </a:t>
            </a:r>
            <a:endParaRPr lang="it-IT" sz="1800" dirty="0">
              <a:solidFill>
                <a:schemeClr val="accent1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57810" algn="ctr">
              <a:lnSpc>
                <a:spcPts val="1280"/>
              </a:lnSpc>
            </a:pP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Ottobre</a:t>
            </a:r>
            <a:r>
              <a:rPr lang="it-IT" sz="1800" b="1" spc="-5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2026 </a:t>
            </a:r>
            <a:r>
              <a:rPr lang="it-IT" sz="180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</a:t>
            </a:r>
            <a:r>
              <a:rPr lang="it-IT" sz="1800" spc="-4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Relazioni</a:t>
            </a:r>
            <a:r>
              <a:rPr lang="it-IT" sz="1800" b="1" i="1" spc="-4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generazionali</a:t>
            </a:r>
            <a:r>
              <a:rPr lang="it-IT" sz="1800" b="1" i="1" spc="-4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spc="-5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richieste</a:t>
            </a:r>
            <a:r>
              <a:rPr lang="it-IT" sz="1800" b="1" i="1" spc="-3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</a:t>
            </a:r>
            <a:r>
              <a:rPr lang="it-IT" sz="1800" b="1" i="1" spc="-25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t-IT" sz="1800" b="1" i="1" spc="-10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supporto</a:t>
            </a:r>
            <a:endParaRPr lang="it-IT" sz="1800" b="1" i="1" dirty="0">
              <a:solidFill>
                <a:schemeClr val="accent1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5322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in su Foto assurde dalla rete vaccate">
            <a:extLst>
              <a:ext uri="{FF2B5EF4-FFF2-40B4-BE49-F238E27FC236}">
                <a16:creationId xmlns:a16="http://schemas.microsoft.com/office/drawing/2014/main" xmlns="" id="{F67FA004-B4CA-4EBF-B79E-E0E49379649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2066" y="2017849"/>
            <a:ext cx="2980268" cy="345061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olo 10">
            <a:extLst>
              <a:ext uri="{FF2B5EF4-FFF2-40B4-BE49-F238E27FC236}">
                <a16:creationId xmlns:a16="http://schemas.microsoft.com/office/drawing/2014/main" xmlns="" id="{AFBD80FB-AAC1-4C4C-9952-6B284CC3F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2800"/>
              <a:t>… e  per  il  2026  focalizzeremo  su</a:t>
            </a:r>
            <a:r>
              <a:rPr lang="it-IT" sz="2800" dirty="0"/>
              <a:t/>
            </a:r>
            <a:br>
              <a:rPr lang="it-IT" sz="2800" dirty="0"/>
            </a:br>
            <a:r>
              <a:rPr lang="it-IT" sz="2800" dirty="0"/>
              <a:t>coppia, </a:t>
            </a:r>
            <a:r>
              <a:rPr lang="it-IT" sz="2800"/>
              <a:t>genitori-figli  e  </a:t>
            </a:r>
            <a:r>
              <a:rPr lang="it-IT" sz="2800" dirty="0"/>
              <a:t>loro richieste  a consulenti familiari  </a:t>
            </a:r>
            <a:r>
              <a:rPr lang="it-IT" sz="2800"/>
              <a:t>e  consultori</a:t>
            </a:r>
            <a:endParaRPr lang="it-IT" sz="2800" dirty="0"/>
          </a:p>
        </p:txBody>
      </p:sp>
      <p:pic>
        <p:nvPicPr>
          <p:cNvPr id="1026" name="Picture 2" descr="900+ idee su coppia da salvare oggi | citazioni, frasi d'amore citazioni  d'amore e molto altro">
            <a:extLst>
              <a:ext uri="{FF2B5EF4-FFF2-40B4-BE49-F238E27FC236}">
                <a16:creationId xmlns:a16="http://schemas.microsoft.com/office/drawing/2014/main" xmlns="" id="{E19C84DE-2D49-4A88-9370-BC3DC76B93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0755" y="2015732"/>
            <a:ext cx="2997200" cy="345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nsultori familiari pubblici e privati – InformaFamiglia">
            <a:extLst>
              <a:ext uri="{FF2B5EF4-FFF2-40B4-BE49-F238E27FC236}">
                <a16:creationId xmlns:a16="http://schemas.microsoft.com/office/drawing/2014/main" xmlns="" id="{494096DD-E3F7-402E-AC05-3FCDA4C3E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6445" y="2015732"/>
            <a:ext cx="2733675" cy="345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4317893"/>
      </p:ext>
    </p:extLst>
  </p:cSld>
  <p:clrMapOvr>
    <a:masterClrMapping/>
  </p:clrMapOvr>
</p:sld>
</file>

<file path=ppt/theme/theme1.xml><?xml version="1.0" encoding="utf-8"?>
<a:theme xmlns:a="http://schemas.openxmlformats.org/drawingml/2006/main" name="Raccolta">
  <a:themeElements>
    <a:clrScheme name="Raccolt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Raccolta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accolt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486</TotalTime>
  <Words>201</Words>
  <Application>Microsoft Office PowerPoint</Application>
  <PresentationFormat>Personalizzato</PresentationFormat>
  <Paragraphs>30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Raccolta</vt:lpstr>
      <vt:lpstr>introduzione 18-10-2025</vt:lpstr>
      <vt:lpstr>Diapositiva 2</vt:lpstr>
      <vt:lpstr>Affettività  sesso  e  solitudini</vt:lpstr>
      <vt:lpstr>Diapositiva 4</vt:lpstr>
      <vt:lpstr>Diapositiva 5</vt:lpstr>
      <vt:lpstr>Diapositiva 6</vt:lpstr>
      <vt:lpstr>Diapositiva 7</vt:lpstr>
      <vt:lpstr>… e  per  il  2026  focalizzeremo  su coppia, genitori-figli  e  loro richieste  a consulenti familiari  e  consultori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Intini Rosanna</dc:creator>
  <cp:lastModifiedBy>Rosanna</cp:lastModifiedBy>
  <cp:revision>57</cp:revision>
  <dcterms:created xsi:type="dcterms:W3CDTF">2025-03-14T10:14:15Z</dcterms:created>
  <dcterms:modified xsi:type="dcterms:W3CDTF">2025-10-17T16:39:22Z</dcterms:modified>
</cp:coreProperties>
</file>