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3" r:id="rId6"/>
    <p:sldId id="260" r:id="rId7"/>
    <p:sldId id="275" r:id="rId8"/>
    <p:sldId id="261" r:id="rId9"/>
    <p:sldId id="262" r:id="rId10"/>
    <p:sldId id="263" r:id="rId11"/>
    <p:sldId id="264" r:id="rId12"/>
    <p:sldId id="265" r:id="rId13"/>
    <p:sldId id="266" r:id="rId14"/>
    <p:sldId id="274" r:id="rId15"/>
    <p:sldId id="276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416874-A371-41D5-8301-A50109666FCA}" type="doc">
      <dgm:prSet loTypeId="urn:microsoft.com/office/officeart/2005/8/layout/default#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it-IT"/>
        </a:p>
      </dgm:t>
    </dgm:pt>
    <dgm:pt modelId="{67BB00D4-B50C-4EE4-9FCE-FBD075677274}">
      <dgm:prSet phldrT="[Testo]"/>
      <dgm:spPr/>
      <dgm:t>
        <a:bodyPr/>
        <a:lstStyle/>
        <a:p>
          <a:r>
            <a:rPr lang="it-IT" dirty="0" smtClean="0"/>
            <a:t>Siamo relazione</a:t>
          </a:r>
          <a:endParaRPr lang="it-IT" dirty="0"/>
        </a:p>
      </dgm:t>
    </dgm:pt>
    <dgm:pt modelId="{2BB7CEF1-21E2-4C9F-84C6-0B1D0F586168}" type="parTrans" cxnId="{58EC53C3-AE18-433F-988C-F736A0BE8743}">
      <dgm:prSet/>
      <dgm:spPr/>
      <dgm:t>
        <a:bodyPr/>
        <a:lstStyle/>
        <a:p>
          <a:endParaRPr lang="it-IT"/>
        </a:p>
      </dgm:t>
    </dgm:pt>
    <dgm:pt modelId="{01E53F1E-DA90-474A-8DDC-923267E2012D}" type="sibTrans" cxnId="{58EC53C3-AE18-433F-988C-F736A0BE8743}">
      <dgm:prSet/>
      <dgm:spPr/>
      <dgm:t>
        <a:bodyPr/>
        <a:lstStyle/>
        <a:p>
          <a:endParaRPr lang="it-IT"/>
        </a:p>
      </dgm:t>
    </dgm:pt>
    <dgm:pt modelId="{878CD26C-5899-4FFE-B80D-77E4EB82A9A5}">
      <dgm:prSet phldrT="[Testo]"/>
      <dgm:spPr/>
      <dgm:t>
        <a:bodyPr/>
        <a:lstStyle/>
        <a:p>
          <a:r>
            <a:rPr lang="it-IT" dirty="0" smtClean="0"/>
            <a:t>Siamo programmati per l’amore</a:t>
          </a:r>
          <a:endParaRPr lang="it-IT" dirty="0"/>
        </a:p>
      </dgm:t>
    </dgm:pt>
    <dgm:pt modelId="{E596412A-DE95-4957-AD30-41576FD4961C}" type="parTrans" cxnId="{D1D699E5-1F81-4317-9D32-5665A5754188}">
      <dgm:prSet/>
      <dgm:spPr/>
      <dgm:t>
        <a:bodyPr/>
        <a:lstStyle/>
        <a:p>
          <a:endParaRPr lang="it-IT"/>
        </a:p>
      </dgm:t>
    </dgm:pt>
    <dgm:pt modelId="{D829C349-896F-442A-9143-21EE364CFF27}" type="sibTrans" cxnId="{D1D699E5-1F81-4317-9D32-5665A5754188}">
      <dgm:prSet/>
      <dgm:spPr/>
      <dgm:t>
        <a:bodyPr/>
        <a:lstStyle/>
        <a:p>
          <a:endParaRPr lang="it-IT"/>
        </a:p>
      </dgm:t>
    </dgm:pt>
    <dgm:pt modelId="{A1A22BEE-E751-4209-BFE0-51610EA60C52}">
      <dgm:prSet phldrT="[Testo]"/>
      <dgm:spPr/>
      <dgm:t>
        <a:bodyPr/>
        <a:lstStyle/>
        <a:p>
          <a:r>
            <a:rPr lang="it-IT" dirty="0" smtClean="0"/>
            <a:t>Il vero genera gioia e il falso tristezza</a:t>
          </a:r>
          <a:endParaRPr lang="it-IT" dirty="0"/>
        </a:p>
      </dgm:t>
    </dgm:pt>
    <dgm:pt modelId="{818E2C45-DF8F-43B4-82DB-322220E8314B}" type="parTrans" cxnId="{BB6E8DB7-EC4D-40BB-9BA5-D4D85618D742}">
      <dgm:prSet/>
      <dgm:spPr/>
      <dgm:t>
        <a:bodyPr/>
        <a:lstStyle/>
        <a:p>
          <a:endParaRPr lang="it-IT"/>
        </a:p>
      </dgm:t>
    </dgm:pt>
    <dgm:pt modelId="{E40DB549-8EEE-4E58-95FB-CD239408B26B}" type="sibTrans" cxnId="{BB6E8DB7-EC4D-40BB-9BA5-D4D85618D742}">
      <dgm:prSet/>
      <dgm:spPr/>
      <dgm:t>
        <a:bodyPr/>
        <a:lstStyle/>
        <a:p>
          <a:endParaRPr lang="it-IT"/>
        </a:p>
      </dgm:t>
    </dgm:pt>
    <dgm:pt modelId="{F0A2EB4A-BA26-436D-BC62-E18F4C98D23A}">
      <dgm:prSet phldrT="[Testo]"/>
      <dgm:spPr/>
      <dgm:t>
        <a:bodyPr/>
        <a:lstStyle/>
        <a:p>
          <a:r>
            <a:rPr lang="it-IT" dirty="0" smtClean="0"/>
            <a:t>È sempre possibile ricominciare </a:t>
          </a:r>
          <a:endParaRPr lang="it-IT" dirty="0"/>
        </a:p>
      </dgm:t>
    </dgm:pt>
    <dgm:pt modelId="{9A880068-1DE7-4D06-8F42-27F2D3D3A69A}" type="parTrans" cxnId="{AC675334-6FEB-4FB0-902B-D4EC94994499}">
      <dgm:prSet/>
      <dgm:spPr/>
      <dgm:t>
        <a:bodyPr/>
        <a:lstStyle/>
        <a:p>
          <a:endParaRPr lang="it-IT"/>
        </a:p>
      </dgm:t>
    </dgm:pt>
    <dgm:pt modelId="{BCD56BDC-CA67-4CA7-91BE-A610C5F62551}" type="sibTrans" cxnId="{AC675334-6FEB-4FB0-902B-D4EC94994499}">
      <dgm:prSet/>
      <dgm:spPr/>
      <dgm:t>
        <a:bodyPr/>
        <a:lstStyle/>
        <a:p>
          <a:endParaRPr lang="it-IT"/>
        </a:p>
      </dgm:t>
    </dgm:pt>
    <dgm:pt modelId="{8DC1A6C8-5938-4217-B79C-603F5A3A11E7}">
      <dgm:prSet phldrT="[Testo]"/>
      <dgm:spPr/>
      <dgm:t>
        <a:bodyPr/>
        <a:lstStyle/>
        <a:p>
          <a:r>
            <a:rPr lang="it-IT" dirty="0" smtClean="0"/>
            <a:t>Terzo orecchio e l’infinito in noi</a:t>
          </a:r>
          <a:endParaRPr lang="it-IT" dirty="0"/>
        </a:p>
      </dgm:t>
    </dgm:pt>
    <dgm:pt modelId="{C84A8D30-52A2-48F1-A79A-3B6DEEEE77A0}" type="parTrans" cxnId="{F5405AD8-1C68-475B-BBF2-79695E4C772E}">
      <dgm:prSet/>
      <dgm:spPr/>
      <dgm:t>
        <a:bodyPr/>
        <a:lstStyle/>
        <a:p>
          <a:endParaRPr lang="it-IT"/>
        </a:p>
      </dgm:t>
    </dgm:pt>
    <dgm:pt modelId="{DD8C9313-AB1C-4E2E-A9FE-AC1F3F3827EF}" type="sibTrans" cxnId="{F5405AD8-1C68-475B-BBF2-79695E4C772E}">
      <dgm:prSet/>
      <dgm:spPr/>
      <dgm:t>
        <a:bodyPr/>
        <a:lstStyle/>
        <a:p>
          <a:endParaRPr lang="it-IT"/>
        </a:p>
      </dgm:t>
    </dgm:pt>
    <dgm:pt modelId="{54778F9A-E277-42E0-B491-C022FBD64536}" type="pres">
      <dgm:prSet presAssocID="{DC416874-A371-41D5-8301-A50109666FC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C3F3612-6D14-45D7-8FC4-1832023356DB}" type="pres">
      <dgm:prSet presAssocID="{67BB00D4-B50C-4EE4-9FCE-FBD07567727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FC7468F-1DC3-454F-BA9A-07CC7B91B0A3}" type="pres">
      <dgm:prSet presAssocID="{01E53F1E-DA90-474A-8DDC-923267E2012D}" presName="sibTrans" presStyleCnt="0"/>
      <dgm:spPr/>
    </dgm:pt>
    <dgm:pt modelId="{57B01FB8-F583-45D0-B0CF-A591B705C083}" type="pres">
      <dgm:prSet presAssocID="{878CD26C-5899-4FFE-B80D-77E4EB82A9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B54D3C7-26D8-4836-9ED4-178A2E469147}" type="pres">
      <dgm:prSet presAssocID="{D829C349-896F-442A-9143-21EE364CFF27}" presName="sibTrans" presStyleCnt="0"/>
      <dgm:spPr/>
    </dgm:pt>
    <dgm:pt modelId="{80698CF2-3621-444F-AF8B-C919D2AEDD6F}" type="pres">
      <dgm:prSet presAssocID="{A1A22BEE-E751-4209-BFE0-51610EA60C5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23B7B3A-A52C-47C4-86C1-C4B833A7D83A}" type="pres">
      <dgm:prSet presAssocID="{E40DB549-8EEE-4E58-95FB-CD239408B26B}" presName="sibTrans" presStyleCnt="0"/>
      <dgm:spPr/>
    </dgm:pt>
    <dgm:pt modelId="{369D33B2-61CE-46FD-A49E-530AA1E1BD96}" type="pres">
      <dgm:prSet presAssocID="{F0A2EB4A-BA26-436D-BC62-E18F4C98D23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DCA7C7F-4A72-4810-8912-42D78BA4362A}" type="pres">
      <dgm:prSet presAssocID="{BCD56BDC-CA67-4CA7-91BE-A610C5F62551}" presName="sibTrans" presStyleCnt="0"/>
      <dgm:spPr/>
    </dgm:pt>
    <dgm:pt modelId="{5C4BC2B1-5C3D-4CF0-9968-4A15E69B6645}" type="pres">
      <dgm:prSet presAssocID="{8DC1A6C8-5938-4217-B79C-603F5A3A11E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8A07E22-6F38-46B6-8CB6-1A11DE0CD883}" type="presOf" srcId="{878CD26C-5899-4FFE-B80D-77E4EB82A9A5}" destId="{57B01FB8-F583-45D0-B0CF-A591B705C083}" srcOrd="0" destOrd="0" presId="urn:microsoft.com/office/officeart/2005/8/layout/default#1"/>
    <dgm:cxn modelId="{F5405AD8-1C68-475B-BBF2-79695E4C772E}" srcId="{DC416874-A371-41D5-8301-A50109666FCA}" destId="{8DC1A6C8-5938-4217-B79C-603F5A3A11E7}" srcOrd="4" destOrd="0" parTransId="{C84A8D30-52A2-48F1-A79A-3B6DEEEE77A0}" sibTransId="{DD8C9313-AB1C-4E2E-A9FE-AC1F3F3827EF}"/>
    <dgm:cxn modelId="{D1D699E5-1F81-4317-9D32-5665A5754188}" srcId="{DC416874-A371-41D5-8301-A50109666FCA}" destId="{878CD26C-5899-4FFE-B80D-77E4EB82A9A5}" srcOrd="1" destOrd="0" parTransId="{E596412A-DE95-4957-AD30-41576FD4961C}" sibTransId="{D829C349-896F-442A-9143-21EE364CFF27}"/>
    <dgm:cxn modelId="{C3657CE7-41B3-4F4F-BAF9-758374CDD9E2}" type="presOf" srcId="{F0A2EB4A-BA26-436D-BC62-E18F4C98D23A}" destId="{369D33B2-61CE-46FD-A49E-530AA1E1BD96}" srcOrd="0" destOrd="0" presId="urn:microsoft.com/office/officeart/2005/8/layout/default#1"/>
    <dgm:cxn modelId="{5E423D04-E6F2-4C2D-8753-CE96DAA8788D}" type="presOf" srcId="{A1A22BEE-E751-4209-BFE0-51610EA60C52}" destId="{80698CF2-3621-444F-AF8B-C919D2AEDD6F}" srcOrd="0" destOrd="0" presId="urn:microsoft.com/office/officeart/2005/8/layout/default#1"/>
    <dgm:cxn modelId="{58EC53C3-AE18-433F-988C-F736A0BE8743}" srcId="{DC416874-A371-41D5-8301-A50109666FCA}" destId="{67BB00D4-B50C-4EE4-9FCE-FBD075677274}" srcOrd="0" destOrd="0" parTransId="{2BB7CEF1-21E2-4C9F-84C6-0B1D0F586168}" sibTransId="{01E53F1E-DA90-474A-8DDC-923267E2012D}"/>
    <dgm:cxn modelId="{4B63D339-4B3A-4703-902C-D5EDD6AC2634}" type="presOf" srcId="{8DC1A6C8-5938-4217-B79C-603F5A3A11E7}" destId="{5C4BC2B1-5C3D-4CF0-9968-4A15E69B6645}" srcOrd="0" destOrd="0" presId="urn:microsoft.com/office/officeart/2005/8/layout/default#1"/>
    <dgm:cxn modelId="{B1D099E1-527C-41E8-BFB6-F375F987F246}" type="presOf" srcId="{DC416874-A371-41D5-8301-A50109666FCA}" destId="{54778F9A-E277-42E0-B491-C022FBD64536}" srcOrd="0" destOrd="0" presId="urn:microsoft.com/office/officeart/2005/8/layout/default#1"/>
    <dgm:cxn modelId="{EC5EADA8-D86C-4521-ACB9-1A4924671E39}" type="presOf" srcId="{67BB00D4-B50C-4EE4-9FCE-FBD075677274}" destId="{7C3F3612-6D14-45D7-8FC4-1832023356DB}" srcOrd="0" destOrd="0" presId="urn:microsoft.com/office/officeart/2005/8/layout/default#1"/>
    <dgm:cxn modelId="{BB6E8DB7-EC4D-40BB-9BA5-D4D85618D742}" srcId="{DC416874-A371-41D5-8301-A50109666FCA}" destId="{A1A22BEE-E751-4209-BFE0-51610EA60C52}" srcOrd="2" destOrd="0" parTransId="{818E2C45-DF8F-43B4-82DB-322220E8314B}" sibTransId="{E40DB549-8EEE-4E58-95FB-CD239408B26B}"/>
    <dgm:cxn modelId="{AC675334-6FEB-4FB0-902B-D4EC94994499}" srcId="{DC416874-A371-41D5-8301-A50109666FCA}" destId="{F0A2EB4A-BA26-436D-BC62-E18F4C98D23A}" srcOrd="3" destOrd="0" parTransId="{9A880068-1DE7-4D06-8F42-27F2D3D3A69A}" sibTransId="{BCD56BDC-CA67-4CA7-91BE-A610C5F62551}"/>
    <dgm:cxn modelId="{C41917C4-B20E-4154-9B17-9D90577F075D}" type="presParOf" srcId="{54778F9A-E277-42E0-B491-C022FBD64536}" destId="{7C3F3612-6D14-45D7-8FC4-1832023356DB}" srcOrd="0" destOrd="0" presId="urn:microsoft.com/office/officeart/2005/8/layout/default#1"/>
    <dgm:cxn modelId="{05F5C5A3-A43A-4D5D-8D09-8104B42AFDAE}" type="presParOf" srcId="{54778F9A-E277-42E0-B491-C022FBD64536}" destId="{DFC7468F-1DC3-454F-BA9A-07CC7B91B0A3}" srcOrd="1" destOrd="0" presId="urn:microsoft.com/office/officeart/2005/8/layout/default#1"/>
    <dgm:cxn modelId="{6CC0428C-12C3-4173-A245-362E7FBF856A}" type="presParOf" srcId="{54778F9A-E277-42E0-B491-C022FBD64536}" destId="{57B01FB8-F583-45D0-B0CF-A591B705C083}" srcOrd="2" destOrd="0" presId="urn:microsoft.com/office/officeart/2005/8/layout/default#1"/>
    <dgm:cxn modelId="{F8D642CD-4410-409D-AD50-423BF43F7E5A}" type="presParOf" srcId="{54778F9A-E277-42E0-B491-C022FBD64536}" destId="{2B54D3C7-26D8-4836-9ED4-178A2E469147}" srcOrd="3" destOrd="0" presId="urn:microsoft.com/office/officeart/2005/8/layout/default#1"/>
    <dgm:cxn modelId="{741E43C0-ECAC-49CD-8057-F980CB6CDEA2}" type="presParOf" srcId="{54778F9A-E277-42E0-B491-C022FBD64536}" destId="{80698CF2-3621-444F-AF8B-C919D2AEDD6F}" srcOrd="4" destOrd="0" presId="urn:microsoft.com/office/officeart/2005/8/layout/default#1"/>
    <dgm:cxn modelId="{E9C3AA1B-6CA9-4FB5-B8A1-2860CA598A2B}" type="presParOf" srcId="{54778F9A-E277-42E0-B491-C022FBD64536}" destId="{623B7B3A-A52C-47C4-86C1-C4B833A7D83A}" srcOrd="5" destOrd="0" presId="urn:microsoft.com/office/officeart/2005/8/layout/default#1"/>
    <dgm:cxn modelId="{16D93FCA-F92E-44D3-B5DD-E0B4BC85ED38}" type="presParOf" srcId="{54778F9A-E277-42E0-B491-C022FBD64536}" destId="{369D33B2-61CE-46FD-A49E-530AA1E1BD96}" srcOrd="6" destOrd="0" presId="urn:microsoft.com/office/officeart/2005/8/layout/default#1"/>
    <dgm:cxn modelId="{823D6105-7BC5-4490-B40A-6955F486EC7A}" type="presParOf" srcId="{54778F9A-E277-42E0-B491-C022FBD64536}" destId="{6DCA7C7F-4A72-4810-8912-42D78BA4362A}" srcOrd="7" destOrd="0" presId="urn:microsoft.com/office/officeart/2005/8/layout/default#1"/>
    <dgm:cxn modelId="{D0BD4CF8-B9C4-4F69-B1E6-F1211777C6AD}" type="presParOf" srcId="{54778F9A-E277-42E0-B491-C022FBD64536}" destId="{5C4BC2B1-5C3D-4CF0-9968-4A15E69B6645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F3612-6D14-45D7-8FC4-1832023356DB}">
      <dsp:nvSpPr>
        <dsp:cNvPr id="0" name=""/>
        <dsp:cNvSpPr/>
      </dsp:nvSpPr>
      <dsp:spPr>
        <a:xfrm>
          <a:off x="0" y="571822"/>
          <a:ext cx="2285503" cy="13713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Siamo relazione</a:t>
          </a:r>
          <a:endParaRPr lang="it-IT" sz="2900" kern="1200" dirty="0"/>
        </a:p>
      </dsp:txBody>
      <dsp:txXfrm>
        <a:off x="0" y="571822"/>
        <a:ext cx="2285503" cy="1371302"/>
      </dsp:txXfrm>
    </dsp:sp>
    <dsp:sp modelId="{57B01FB8-F583-45D0-B0CF-A591B705C083}">
      <dsp:nvSpPr>
        <dsp:cNvPr id="0" name=""/>
        <dsp:cNvSpPr/>
      </dsp:nvSpPr>
      <dsp:spPr>
        <a:xfrm>
          <a:off x="2514054" y="571822"/>
          <a:ext cx="2285503" cy="13713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Siamo programmati per l’amore</a:t>
          </a:r>
          <a:endParaRPr lang="it-IT" sz="2900" kern="1200" dirty="0"/>
        </a:p>
      </dsp:txBody>
      <dsp:txXfrm>
        <a:off x="2514054" y="571822"/>
        <a:ext cx="2285503" cy="1371302"/>
      </dsp:txXfrm>
    </dsp:sp>
    <dsp:sp modelId="{80698CF2-3621-444F-AF8B-C919D2AEDD6F}">
      <dsp:nvSpPr>
        <dsp:cNvPr id="0" name=""/>
        <dsp:cNvSpPr/>
      </dsp:nvSpPr>
      <dsp:spPr>
        <a:xfrm>
          <a:off x="5028108" y="571822"/>
          <a:ext cx="2285503" cy="13713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Il vero genera gioia e il falso tristezza</a:t>
          </a:r>
          <a:endParaRPr lang="it-IT" sz="2900" kern="1200" dirty="0"/>
        </a:p>
      </dsp:txBody>
      <dsp:txXfrm>
        <a:off x="5028108" y="571822"/>
        <a:ext cx="2285503" cy="1371302"/>
      </dsp:txXfrm>
    </dsp:sp>
    <dsp:sp modelId="{369D33B2-61CE-46FD-A49E-530AA1E1BD96}">
      <dsp:nvSpPr>
        <dsp:cNvPr id="0" name=""/>
        <dsp:cNvSpPr/>
      </dsp:nvSpPr>
      <dsp:spPr>
        <a:xfrm>
          <a:off x="1257027" y="2171675"/>
          <a:ext cx="2285503" cy="13713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È sempre possibile ricominciare </a:t>
          </a:r>
          <a:endParaRPr lang="it-IT" sz="2900" kern="1200" dirty="0"/>
        </a:p>
      </dsp:txBody>
      <dsp:txXfrm>
        <a:off x="1257027" y="2171675"/>
        <a:ext cx="2285503" cy="1371302"/>
      </dsp:txXfrm>
    </dsp:sp>
    <dsp:sp modelId="{5C4BC2B1-5C3D-4CF0-9968-4A15E69B6645}">
      <dsp:nvSpPr>
        <dsp:cNvPr id="0" name=""/>
        <dsp:cNvSpPr/>
      </dsp:nvSpPr>
      <dsp:spPr>
        <a:xfrm>
          <a:off x="3771081" y="2171675"/>
          <a:ext cx="2285503" cy="13713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Terzo orecchio e l’infinito in noi</a:t>
          </a:r>
          <a:endParaRPr lang="it-IT" sz="2900" kern="1200" dirty="0"/>
        </a:p>
      </dsp:txBody>
      <dsp:txXfrm>
        <a:off x="3771081" y="2171675"/>
        <a:ext cx="2285503" cy="1371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96AC5-A85D-414C-913D-1963DFE72BB4}" type="datetimeFigureOut">
              <a:rPr lang="it-IT" smtClean="0"/>
              <a:t>06/10/2025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5341B-8006-4AD0-82EF-4B4F007317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87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3EB980C-7CA5-47AC-A5B7-9E663958A412}" type="datetime1">
              <a:rPr lang="it-IT" smtClean="0"/>
              <a:t>06/10/2025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6A9B9-9C2E-49EC-9173-A9F80716CF92}" type="datetime1">
              <a:rPr lang="it-IT" smtClean="0"/>
              <a:t>06/10/2025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0DB7-EECD-4019-9BE2-BBEC4C1D67F3}" type="datetime1">
              <a:rPr lang="it-IT" smtClean="0"/>
              <a:t>06/10/2025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6EA738C-195A-4F40-A90E-F73890671D75}" type="datetime1">
              <a:rPr lang="it-IT" smtClean="0"/>
              <a:t>06/10/2025</a:t>
            </a:fld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5E727B6-E281-4606-AA8A-C8B53F52B6F7}" type="datetime1">
              <a:rPr lang="it-IT" smtClean="0"/>
              <a:t>06/10/2025</a:t>
            </a:fld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7AB-227A-47A4-B1F4-BF1783065B8B}" type="datetime1">
              <a:rPr lang="it-IT" smtClean="0"/>
              <a:t>06/10/2025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2162-230C-4888-B621-814BAFE7001B}" type="datetime1">
              <a:rPr lang="it-IT" smtClean="0"/>
              <a:t>06/10/2025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CFBE6-D23D-4735-B4EA-F03321141900}" type="datetime1">
              <a:rPr lang="it-IT" smtClean="0"/>
              <a:t>06/10/2025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Rettango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42B285C-7F9C-403F-A819-229223E5B23A}" type="datetime1">
              <a:rPr lang="it-IT" smtClean="0"/>
              <a:t>06/10/2025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45584-AF6E-47DE-8C59-FF87F66F55A1}" type="datetime1">
              <a:rPr lang="it-IT" smtClean="0"/>
              <a:t>06/10/2025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DB93088-9713-4D06-8942-D9EF857728D6}" type="datetime1">
              <a:rPr lang="it-IT" smtClean="0"/>
              <a:t>06/10/2025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BC1C6A-C845-4B6D-AC5F-478A032BAC19}" type="datetime1">
              <a:rPr lang="it-IT" smtClean="0"/>
              <a:t>06/10/2025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E27C9BB-756D-4276-9DA1-0AF0FAAC33EB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Paura o voglia di volare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Un </a:t>
            </a:r>
            <a:r>
              <a:rPr lang="it-IT" dirty="0"/>
              <a:t>s</a:t>
            </a:r>
            <a:r>
              <a:rPr lang="it-IT" dirty="0" smtClean="0"/>
              <a:t>alto per volare in alto</a:t>
            </a:r>
            <a:endParaRPr lang="it-IT" dirty="0"/>
          </a:p>
        </p:txBody>
      </p:sp>
      <p:pic>
        <p:nvPicPr>
          <p:cNvPr id="19458" name="Picture 2" descr="https://tse1.mm.bing.net/th/id/OIP.WBcmzIR5ZryAxz3LDisZQQHaE8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2736"/>
            <a:ext cx="496855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C9BB-756D-4276-9DA1-0AF0FAAC33E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942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P</a:t>
            </a:r>
            <a:r>
              <a:rPr lang="it-IT" b="1" dirty="0" smtClean="0"/>
              <a:t>rogramma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b="1" dirty="0" smtClean="0"/>
              <a:t>Prima parte : il Sé</a:t>
            </a:r>
          </a:p>
          <a:p>
            <a:endParaRPr lang="it-IT" dirty="0"/>
          </a:p>
          <a:p>
            <a:r>
              <a:rPr lang="it-IT" b="1" dirty="0" smtClean="0">
                <a:solidFill>
                  <a:srgbClr val="FF0000"/>
                </a:solidFill>
              </a:rPr>
              <a:t>Seconda parte : paura di volare </a:t>
            </a:r>
          </a:p>
          <a:p>
            <a:endParaRPr lang="it-IT" dirty="0"/>
          </a:p>
          <a:p>
            <a:r>
              <a:rPr lang="it-IT" b="1" dirty="0" smtClean="0">
                <a:solidFill>
                  <a:srgbClr val="7030A0"/>
                </a:solidFill>
              </a:rPr>
              <a:t>Terza parte : voglia  per volare</a:t>
            </a:r>
          </a:p>
          <a:p>
            <a:endParaRPr lang="it-IT" b="1" dirty="0">
              <a:solidFill>
                <a:srgbClr val="7030A0"/>
              </a:solidFill>
            </a:endParaRPr>
          </a:p>
          <a:p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Quarta parte : un salto per volare 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6386" name="Picture 2" descr="https://tse4.mm.bing.net/th/id/OIP.mUESEzfeWtTRuV0Vtjm0UQHaHa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20888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9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tx1"/>
                </a:solidFill>
              </a:rPr>
              <a:t>Prima parte : il Sé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b="1" dirty="0" smtClean="0"/>
          </a:p>
          <a:p>
            <a:r>
              <a:rPr lang="it-IT" dirty="0" smtClean="0"/>
              <a:t>Il Sé</a:t>
            </a:r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Sostegno al Sé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12292" name="Picture 4" descr="https://tse1.mm.bing.net/th/id/OIP.Iwd6QCojq-ZJT5pJYF9kYgHaFj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60848"/>
            <a:ext cx="295232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9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Il S</a:t>
            </a:r>
            <a:r>
              <a:rPr lang="it-IT" dirty="0">
                <a:solidFill>
                  <a:schemeClr val="tx1"/>
                </a:solidFill>
              </a:rPr>
              <a:t>é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endParaRPr lang="it-IT" dirty="0" smtClean="0"/>
          </a:p>
          <a:p>
            <a:r>
              <a:rPr lang="it-IT" dirty="0" smtClean="0"/>
              <a:t>È la parte più intima di noi</a:t>
            </a:r>
          </a:p>
          <a:p>
            <a:endParaRPr lang="it-IT" dirty="0"/>
          </a:p>
          <a:p>
            <a:r>
              <a:rPr lang="it-IT" dirty="0" smtClean="0"/>
              <a:t>Si sviluppa durante la vita </a:t>
            </a:r>
          </a:p>
          <a:p>
            <a:endParaRPr lang="it-IT" dirty="0"/>
          </a:p>
          <a:p>
            <a:r>
              <a:rPr lang="it-IT" dirty="0" smtClean="0"/>
              <a:t>Dipende dall’idea che uno ha di </a:t>
            </a:r>
            <a:r>
              <a:rPr lang="it-IT" dirty="0" err="1" smtClean="0"/>
              <a:t>sè</a:t>
            </a:r>
            <a:r>
              <a:rPr lang="it-IT" dirty="0" smtClean="0"/>
              <a:t> + il giudizio degli altri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 smtClean="0"/>
          </a:p>
          <a:p>
            <a:r>
              <a:rPr lang="it-IT" dirty="0" smtClean="0"/>
              <a:t>L’idea di sé è legata all’autostima e dipende dalla interiorizzazione delle figure genitoriali</a:t>
            </a:r>
          </a:p>
          <a:p>
            <a:endParaRPr lang="it-IT" dirty="0"/>
          </a:p>
          <a:p>
            <a:r>
              <a:rPr lang="it-IT" dirty="0" smtClean="0"/>
              <a:t>Il giudizio degli altri è variabile</a:t>
            </a:r>
            <a:endParaRPr lang="it-IT" dirty="0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it-IT" dirty="0" smtClean="0"/>
              <a:t>Cos’è</a:t>
            </a:r>
            <a:endParaRPr lang="it-IT" dirty="0"/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sviluppo</a:t>
            </a:r>
            <a:endParaRPr lang="it-IT" dirty="0"/>
          </a:p>
        </p:txBody>
      </p:sp>
      <p:pic>
        <p:nvPicPr>
          <p:cNvPr id="12" name="Picture 2" descr="https://tse4.mm.bing.net/th/id/OIP.8C2NSw1jk0UB9rXcnXRvigHaEO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4624"/>
            <a:ext cx="30099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numero diapositiva 1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555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Sostegno al S</a:t>
            </a:r>
            <a:r>
              <a:rPr lang="it-IT" dirty="0">
                <a:solidFill>
                  <a:schemeClr val="tx1"/>
                </a:solidFill>
              </a:rPr>
              <a:t>é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Parolacce</a:t>
            </a:r>
          </a:p>
          <a:p>
            <a:endParaRPr lang="it-IT" dirty="0"/>
          </a:p>
          <a:p>
            <a:r>
              <a:rPr lang="it-IT" dirty="0" smtClean="0"/>
              <a:t>Punizioni</a:t>
            </a:r>
          </a:p>
          <a:p>
            <a:endParaRPr lang="it-IT" dirty="0"/>
          </a:p>
          <a:p>
            <a:r>
              <a:rPr lang="it-IT" dirty="0" smtClean="0"/>
              <a:t>castighi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Tollerando</a:t>
            </a:r>
          </a:p>
          <a:p>
            <a:endParaRPr lang="it-IT" dirty="0"/>
          </a:p>
          <a:p>
            <a:r>
              <a:rPr lang="it-IT" dirty="0" smtClean="0"/>
              <a:t>Ammonendo</a:t>
            </a:r>
          </a:p>
          <a:p>
            <a:endParaRPr lang="it-IT" dirty="0"/>
          </a:p>
          <a:p>
            <a:r>
              <a:rPr lang="it-IT" dirty="0" smtClean="0"/>
              <a:t>Chiedendo scusa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it-IT" dirty="0" smtClean="0"/>
              <a:t>Si lede il S</a:t>
            </a:r>
            <a:r>
              <a:rPr lang="it-IT" dirty="0"/>
              <a:t>é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Si rinforza il S</a:t>
            </a:r>
            <a:r>
              <a:rPr lang="it-IT" dirty="0"/>
              <a:t>é</a:t>
            </a:r>
          </a:p>
        </p:txBody>
      </p:sp>
      <p:pic>
        <p:nvPicPr>
          <p:cNvPr id="13314" name="Picture 2" descr="https://tse3.mm.bing.net/th/id/OIP.gB2froqqH3u7dp-BcBdCNwHaEK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6632"/>
            <a:ext cx="2615952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904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Seconda parte : paura di volare 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Nel corpo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N</a:t>
            </a:r>
            <a:r>
              <a:rPr lang="it-IT" dirty="0" smtClean="0">
                <a:solidFill>
                  <a:srgbClr val="FF0000"/>
                </a:solidFill>
              </a:rPr>
              <a:t>el pensiero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Nella identità e affetti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Paura e dipendenza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5362" name="Picture 2" descr="https://tse2.mm.bing.net/th/id/OIP.sYaGBpCxj8llZvPst4QPEAHaE8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36912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928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altLang="it-IT" b="1" smtClean="0"/>
              <a:t> il motore evolutivo</a:t>
            </a:r>
          </a:p>
        </p:txBody>
      </p:sp>
      <p:sp>
        <p:nvSpPr>
          <p:cNvPr id="6147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F9848D-680A-49D4-83A5-2CD8CE3034A8}" type="slidenum">
              <a:rPr lang="it-IT" altLang="it-IT" sz="12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it-IT" altLang="it-IT" sz="1200" smtClean="0"/>
          </a:p>
        </p:txBody>
      </p:sp>
      <p:sp>
        <p:nvSpPr>
          <p:cNvPr id="6148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it-IT" altLang="it-IT" smtClean="0"/>
          </a:p>
          <a:p>
            <a:pPr eaLnBrk="1" hangingPunct="1"/>
            <a:r>
              <a:rPr lang="it-IT" altLang="it-IT" smtClean="0"/>
              <a:t>Il risveglio della natura</a:t>
            </a:r>
          </a:p>
          <a:p>
            <a:pPr eaLnBrk="1" hangingPunct="1"/>
            <a:r>
              <a:rPr lang="it-IT" altLang="it-IT" smtClean="0"/>
              <a:t>Lo sviluppo  fisico</a:t>
            </a:r>
          </a:p>
          <a:p>
            <a:pPr eaLnBrk="1" hangingPunct="1"/>
            <a:r>
              <a:rPr lang="it-IT" altLang="it-IT" smtClean="0"/>
              <a:t>Lo sviluppo  del pensiero</a:t>
            </a:r>
          </a:p>
          <a:p>
            <a:pPr eaLnBrk="1" hangingPunct="1"/>
            <a:r>
              <a:rPr lang="it-IT" altLang="it-IT" smtClean="0"/>
              <a:t>Lo sviluppo emotivo-affettivo</a:t>
            </a:r>
          </a:p>
          <a:p>
            <a:pPr eaLnBrk="1" hangingPunct="1">
              <a:buFont typeface="Wingdings" pitchFamily="2" charset="2"/>
              <a:buNone/>
            </a:pPr>
            <a:endParaRPr lang="it-IT" altLang="it-IT" smtClean="0"/>
          </a:p>
          <a:p>
            <a:pPr eaLnBrk="1" hangingPunct="1"/>
            <a:endParaRPr lang="it-IT" altLang="it-IT" smtClean="0"/>
          </a:p>
        </p:txBody>
      </p:sp>
      <p:pic>
        <p:nvPicPr>
          <p:cNvPr id="6149" name="Picture 2" descr="Risultato immagine per cervello adolescen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196975"/>
            <a:ext cx="27146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" descr="https://focusonbrain.com/wp-content/uploads/2018/09/art_1-figu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276600"/>
            <a:ext cx="28479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82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Nel corpo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Regole dei cambiamenti</a:t>
            </a:r>
          </a:p>
          <a:p>
            <a:endParaRPr lang="it-IT" dirty="0"/>
          </a:p>
          <a:p>
            <a:r>
              <a:rPr lang="it-IT" dirty="0" smtClean="0"/>
              <a:t>Peso</a:t>
            </a:r>
          </a:p>
          <a:p>
            <a:endParaRPr lang="it-IT" dirty="0"/>
          </a:p>
          <a:p>
            <a:r>
              <a:rPr lang="it-IT" dirty="0" smtClean="0"/>
              <a:t>Altezza</a:t>
            </a:r>
          </a:p>
          <a:p>
            <a:endParaRPr lang="it-IT" dirty="0"/>
          </a:p>
          <a:p>
            <a:r>
              <a:rPr lang="it-IT" dirty="0" smtClean="0"/>
              <a:t>sessuali</a:t>
            </a:r>
            <a:endParaRPr lang="it-IT" dirty="0"/>
          </a:p>
        </p:txBody>
      </p:sp>
      <p:pic>
        <p:nvPicPr>
          <p:cNvPr id="3074" name="Picture 2" descr="https://tse1.mm.bing.net/th/id/OIP.PAQj_F0EOZElP5SALIvjHgHaD4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40968"/>
            <a:ext cx="32766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55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Nel pensiero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Pensiero ipotetico deduttivo</a:t>
            </a:r>
          </a:p>
          <a:p>
            <a:endParaRPr lang="it-IT" dirty="0"/>
          </a:p>
          <a:p>
            <a:r>
              <a:rPr lang="it-IT" dirty="0" smtClean="0"/>
              <a:t>Assolutizzazioni e Idealizzazioni</a:t>
            </a:r>
          </a:p>
          <a:p>
            <a:endParaRPr lang="it-IT" dirty="0"/>
          </a:p>
          <a:p>
            <a:r>
              <a:rPr lang="it-IT" dirty="0" smtClean="0"/>
              <a:t>Drammatizzazione  ed  esaltazione</a:t>
            </a:r>
            <a:endParaRPr lang="it-IT" dirty="0"/>
          </a:p>
        </p:txBody>
      </p:sp>
      <p:pic>
        <p:nvPicPr>
          <p:cNvPr id="1026" name="Picture 2" descr="https://tse3.mm.bing.net/th/id/OIP.joyaZsBc_skN6pKBshnTlQHaEU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574" y="2132856"/>
            <a:ext cx="29432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040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Identità e affetti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Crisi d’identità </a:t>
            </a:r>
          </a:p>
          <a:p>
            <a:endParaRPr lang="it-IT" dirty="0"/>
          </a:p>
          <a:p>
            <a:r>
              <a:rPr lang="it-IT" dirty="0" smtClean="0"/>
              <a:t>Iniziazioni alla ricerca del sé e come difesa della paura</a:t>
            </a:r>
          </a:p>
          <a:p>
            <a:endParaRPr lang="it-IT" dirty="0"/>
          </a:p>
          <a:p>
            <a:r>
              <a:rPr lang="it-IT" dirty="0" smtClean="0"/>
              <a:t>innamoramenti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17410" name="Picture 2" descr="https://tse1.mm.bing.net/th/id/OIP.XDtgvLiGSlDPb0_QUF5H7gHaE8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771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P</a:t>
            </a:r>
            <a:r>
              <a:rPr lang="it-IT" dirty="0" smtClean="0">
                <a:solidFill>
                  <a:srgbClr val="FF0000"/>
                </a:solidFill>
              </a:rPr>
              <a:t>aura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Io chi sono ?</a:t>
            </a:r>
          </a:p>
          <a:p>
            <a:endParaRPr lang="it-IT" dirty="0"/>
          </a:p>
          <a:p>
            <a:r>
              <a:rPr lang="it-IT" dirty="0" smtClean="0"/>
              <a:t>Spinte interiori ed emozioni a mille</a:t>
            </a:r>
          </a:p>
          <a:p>
            <a:endParaRPr lang="it-IT" dirty="0"/>
          </a:p>
          <a:p>
            <a:r>
              <a:rPr lang="it-IT" dirty="0" smtClean="0"/>
              <a:t>Spinte fisiche e pornografia</a:t>
            </a:r>
          </a:p>
          <a:p>
            <a:endParaRPr lang="it-IT" dirty="0"/>
          </a:p>
          <a:p>
            <a:r>
              <a:rPr lang="it-IT" dirty="0" smtClean="0"/>
              <a:t>Dipendenze</a:t>
            </a:r>
          </a:p>
          <a:p>
            <a:endParaRPr lang="it-IT" dirty="0"/>
          </a:p>
          <a:p>
            <a:r>
              <a:rPr lang="it-IT" dirty="0" smtClean="0"/>
              <a:t>Social al massimo</a:t>
            </a:r>
            <a:endParaRPr lang="it-IT" dirty="0"/>
          </a:p>
        </p:txBody>
      </p:sp>
      <p:pic>
        <p:nvPicPr>
          <p:cNvPr id="4098" name="Picture 2" descr="https://tse1.mm.bing.net/th/id/OIP.hw5OKEr1pl53c_EJBKmQfQHaEM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09120"/>
            <a:ext cx="30289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35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7030A0"/>
                </a:solidFill>
              </a:rPr>
              <a:t>Terza  parte : voglia di volare</a:t>
            </a:r>
            <a:endParaRPr lang="it-IT" b="1" dirty="0">
              <a:solidFill>
                <a:srgbClr val="7030A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 smtClean="0">
              <a:solidFill>
                <a:srgbClr val="7030A0"/>
              </a:solidFill>
            </a:endParaRPr>
          </a:p>
          <a:p>
            <a:endParaRPr lang="it-IT" dirty="0" smtClean="0">
              <a:solidFill>
                <a:srgbClr val="7030A0"/>
              </a:solidFill>
            </a:endParaRPr>
          </a:p>
          <a:p>
            <a:r>
              <a:rPr lang="it-IT" dirty="0" smtClean="0">
                <a:solidFill>
                  <a:srgbClr val="7030A0"/>
                </a:solidFill>
              </a:rPr>
              <a:t>Il desiderio profondo in noi</a:t>
            </a:r>
          </a:p>
          <a:p>
            <a:endParaRPr lang="it-IT" dirty="0">
              <a:solidFill>
                <a:srgbClr val="7030A0"/>
              </a:solidFill>
            </a:endParaRPr>
          </a:p>
          <a:p>
            <a:r>
              <a:rPr lang="it-IT" dirty="0" smtClean="0">
                <a:solidFill>
                  <a:srgbClr val="7030A0"/>
                </a:solidFill>
              </a:rPr>
              <a:t>L’immagine di Dio come fonte di gioia</a:t>
            </a:r>
          </a:p>
          <a:p>
            <a:endParaRPr lang="it-IT" dirty="0">
              <a:solidFill>
                <a:srgbClr val="7030A0"/>
              </a:solidFill>
            </a:endParaRPr>
          </a:p>
          <a:p>
            <a:r>
              <a:rPr lang="it-IT" dirty="0" smtClean="0">
                <a:solidFill>
                  <a:srgbClr val="7030A0"/>
                </a:solidFill>
              </a:rPr>
              <a:t>I valori per essere liberi</a:t>
            </a:r>
          </a:p>
          <a:p>
            <a:endParaRPr lang="it-IT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it-IT" dirty="0">
              <a:solidFill>
                <a:srgbClr val="7030A0"/>
              </a:solidFill>
            </a:endParaRPr>
          </a:p>
        </p:txBody>
      </p:sp>
      <p:pic>
        <p:nvPicPr>
          <p:cNvPr id="5122" name="Picture 2" descr="https://tse4.mm.bing.net/th/id/OIP.CXAsvPymQeCYx6pR8wEKpgHaE8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56792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79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7030A0"/>
                </a:solidFill>
              </a:rPr>
              <a:t>Il desiderio profondo in noi</a:t>
            </a:r>
            <a:endParaRPr lang="it-IT" dirty="0">
              <a:solidFill>
                <a:srgbClr val="7030A0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È la presenza dell’amore in noi</a:t>
            </a:r>
          </a:p>
          <a:p>
            <a:endParaRPr lang="it-IT" dirty="0"/>
          </a:p>
          <a:p>
            <a:r>
              <a:rPr lang="it-IT" dirty="0" smtClean="0"/>
              <a:t>È la spinta verso il massimo del bene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 smtClean="0"/>
          </a:p>
          <a:p>
            <a:r>
              <a:rPr lang="it-IT" dirty="0" smtClean="0"/>
              <a:t>Seguendo l’amore</a:t>
            </a:r>
          </a:p>
          <a:p>
            <a:endParaRPr lang="it-IT" dirty="0"/>
          </a:p>
          <a:p>
            <a:r>
              <a:rPr lang="it-IT" dirty="0" smtClean="0"/>
              <a:t>Mediante le relazioni di amicizia vere</a:t>
            </a:r>
          </a:p>
          <a:p>
            <a:endParaRPr lang="it-IT" dirty="0"/>
          </a:p>
          <a:p>
            <a:r>
              <a:rPr lang="it-IT" dirty="0" smtClean="0"/>
              <a:t>Cristo è il modello dell’amore e dell’amare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it-IT" dirty="0" smtClean="0"/>
              <a:t>Cos’è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Come si realizza</a:t>
            </a:r>
            <a:endParaRPr lang="it-IT" dirty="0"/>
          </a:p>
        </p:txBody>
      </p:sp>
      <p:pic>
        <p:nvPicPr>
          <p:cNvPr id="11266" name="Picture 2" descr="https://tse1.mm.bing.net/th/id/OIP.CPykDLIEuQA7aBreJg4VrQHaFl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300" y="980728"/>
            <a:ext cx="22669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93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50100" cy="1143000"/>
          </a:xfrm>
        </p:spPr>
        <p:txBody>
          <a:bodyPr/>
          <a:lstStyle/>
          <a:p>
            <a:r>
              <a:rPr lang="it-IT" altLang="it-IT" dirty="0" smtClean="0">
                <a:solidFill>
                  <a:srgbClr val="7030A0"/>
                </a:solidFill>
              </a:rPr>
              <a:t>Immagine di Dio</a:t>
            </a:r>
          </a:p>
        </p:txBody>
      </p:sp>
      <p:sp>
        <p:nvSpPr>
          <p:cNvPr id="13315" name="Segnaposto numero diapositiva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7960D4B-2FA8-4826-B295-F4DF030037CF}" type="slidenum">
              <a:rPr lang="it-IT" altLang="it-IT" sz="12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it-IT" altLang="it-IT" sz="1200" smtClean="0"/>
          </a:p>
        </p:txBody>
      </p:sp>
      <p:graphicFrame>
        <p:nvGraphicFramePr>
          <p:cNvPr id="10" name="Segnaposto contenuto 9"/>
          <p:cNvGraphicFramePr>
            <a:graphicFrameLocks noGrp="1"/>
          </p:cNvGraphicFramePr>
          <p:nvPr>
            <p:ph sz="quarter" idx="1"/>
          </p:nvPr>
        </p:nvGraphicFramePr>
        <p:xfrm>
          <a:off x="1370013" y="1827213"/>
          <a:ext cx="731361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17" name="AutoShape 2" descr="Umanesimo, riassunto"/>
          <p:cNvSpPr>
            <a:spLocks noChangeAspect="1" noChangeArrowheads="1"/>
          </p:cNvSpPr>
          <p:nvPr/>
        </p:nvSpPr>
        <p:spPr bwMode="auto">
          <a:xfrm>
            <a:off x="155575" y="-776288"/>
            <a:ext cx="2828925" cy="162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it-IT" sz="1800"/>
          </a:p>
        </p:txBody>
      </p:sp>
      <p:pic>
        <p:nvPicPr>
          <p:cNvPr id="2050" name="Picture 2" descr="https://tse3.mm.bing.net/th/id/OIP.wcIUnAB3guplGlVUEzS2pwHaDj?pid=Api&amp;P=0&amp;h=18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6672"/>
            <a:ext cx="35718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3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valori per essere liberi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15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Fare sport inclusivo</a:t>
            </a:r>
          </a:p>
          <a:p>
            <a:endParaRPr lang="it-IT" dirty="0"/>
          </a:p>
          <a:p>
            <a:r>
              <a:rPr lang="it-IT" dirty="0" smtClean="0"/>
              <a:t>Non drammatizzare</a:t>
            </a:r>
          </a:p>
          <a:p>
            <a:endParaRPr lang="it-IT" dirty="0"/>
          </a:p>
          <a:p>
            <a:r>
              <a:rPr lang="it-IT" dirty="0" smtClean="0"/>
              <a:t>Vivere in gruppo</a:t>
            </a:r>
          </a:p>
          <a:p>
            <a:endParaRPr lang="it-IT" dirty="0"/>
          </a:p>
          <a:p>
            <a:r>
              <a:rPr lang="it-IT" dirty="0" smtClean="0"/>
              <a:t>L’amicizia che si impara e si educa</a:t>
            </a:r>
          </a:p>
          <a:p>
            <a:endParaRPr lang="it-IT" dirty="0"/>
          </a:p>
          <a:p>
            <a:r>
              <a:rPr lang="it-IT" dirty="0" smtClean="0"/>
              <a:t>Ricominciare sempre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7344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Quarta  parte : un salto per volare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L’ educatore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La relazione educativa</a:t>
            </a:r>
          </a:p>
          <a:p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it-IT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La magna carta della relazione 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42" name="Picture 2" descr="https://tse2.mm.bing.net/th/id/OIP.7flPFnFkLTnXh7UzrmL9qAHaEM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80928"/>
            <a:ext cx="30289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70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I’ educatore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Vola in alto</a:t>
            </a:r>
          </a:p>
          <a:p>
            <a:endParaRPr lang="it-IT" dirty="0"/>
          </a:p>
          <a:p>
            <a:r>
              <a:rPr lang="it-IT" dirty="0" smtClean="0"/>
              <a:t>Vede i pesci nel mare  e li mastica</a:t>
            </a:r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E li dona ai piccoli come loro sono in grado di prenderli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Ha un rapporto personale con la propria coscienza e con Dio</a:t>
            </a:r>
          </a:p>
          <a:p>
            <a:endParaRPr lang="it-IT" dirty="0"/>
          </a:p>
          <a:p>
            <a:r>
              <a:rPr lang="it-IT" dirty="0" smtClean="0"/>
              <a:t>Propone la vita i valori della vita </a:t>
            </a:r>
          </a:p>
          <a:p>
            <a:endParaRPr lang="it-IT" dirty="0"/>
          </a:p>
          <a:p>
            <a:r>
              <a:rPr lang="it-IT" dirty="0" smtClean="0"/>
              <a:t>Mediante la relazione educativa matura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it-IT" dirty="0" smtClean="0"/>
              <a:t>pellicano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Educatore </a:t>
            </a:r>
            <a:endParaRPr lang="it-IT" dirty="0"/>
          </a:p>
        </p:txBody>
      </p:sp>
      <p:pic>
        <p:nvPicPr>
          <p:cNvPr id="9218" name="Picture 2" descr="https://tse4.mm.bing.net/th/id/OIP.ZgT4Zm4SP8exJ51_Of9h9QHaE8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6632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15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La relazione educativa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Segnaposto contenuto 9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La novità dell’educare : senza pregiudizi</a:t>
            </a:r>
          </a:p>
          <a:p>
            <a:endParaRPr lang="it-IT" dirty="0"/>
          </a:p>
          <a:p>
            <a:r>
              <a:rPr lang="it-IT" dirty="0" smtClean="0"/>
              <a:t>Carattere</a:t>
            </a:r>
          </a:p>
          <a:p>
            <a:r>
              <a:rPr lang="it-IT" dirty="0" smtClean="0"/>
              <a:t>Relazione </a:t>
            </a:r>
          </a:p>
          <a:p>
            <a:r>
              <a:rPr lang="it-IT" dirty="0" smtClean="0"/>
              <a:t>Amore </a:t>
            </a:r>
          </a:p>
          <a:p>
            <a:endParaRPr lang="it-IT" dirty="0"/>
          </a:p>
          <a:p>
            <a:r>
              <a:rPr lang="it-IT" dirty="0" smtClean="0"/>
              <a:t>Dalla dipendenza da noi all’attesa</a:t>
            </a:r>
          </a:p>
          <a:p>
            <a:endParaRPr lang="it-IT" dirty="0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endParaRPr lang="it-IT" dirty="0" smtClean="0"/>
          </a:p>
          <a:p>
            <a:r>
              <a:rPr lang="it-IT" dirty="0" smtClean="0"/>
              <a:t>Il positivo</a:t>
            </a:r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Il presente</a:t>
            </a:r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Il contratto educativo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it-IT" dirty="0"/>
              <a:t>E</a:t>
            </a:r>
            <a:r>
              <a:rPr lang="it-IT" dirty="0" smtClean="0"/>
              <a:t>sodo</a:t>
            </a:r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Atteggiamenti </a:t>
            </a:r>
            <a:endParaRPr lang="it-IT" dirty="0"/>
          </a:p>
        </p:txBody>
      </p:sp>
      <p:pic>
        <p:nvPicPr>
          <p:cNvPr id="7170" name="Picture 2" descr="https://tse2.mm.bing.net/th/id/OIP.SkNp9xG_ZvKC5_NyK9P_-QHaE8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numero diapositiva 1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937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La magna carta educativa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Prendere atto dei pensieri dell’altro ( ascolto pieno )</a:t>
            </a:r>
          </a:p>
          <a:p>
            <a:endParaRPr lang="it-IT" dirty="0"/>
          </a:p>
          <a:p>
            <a:r>
              <a:rPr lang="it-IT" dirty="0" smtClean="0"/>
              <a:t>Mai  ledere il sé ( evitare parolacce e castighi )</a:t>
            </a:r>
          </a:p>
          <a:p>
            <a:endParaRPr lang="it-IT" dirty="0"/>
          </a:p>
          <a:p>
            <a:r>
              <a:rPr lang="it-IT" dirty="0" smtClean="0"/>
              <a:t>Chiedere scusa  ( sbagliare è umano e si può sempre ricominciare ) </a:t>
            </a:r>
          </a:p>
          <a:p>
            <a:endParaRPr lang="it-IT" dirty="0" smtClean="0"/>
          </a:p>
          <a:p>
            <a:r>
              <a:rPr lang="it-IT" dirty="0" smtClean="0"/>
              <a:t>Vedere il positivo    e lodare con pertinenza</a:t>
            </a:r>
          </a:p>
          <a:p>
            <a:pPr marL="0" indent="0">
              <a:buNone/>
            </a:pPr>
            <a:r>
              <a:rPr lang="it-IT" dirty="0" smtClean="0"/>
              <a:t> </a:t>
            </a:r>
          </a:p>
          <a:p>
            <a:endParaRPr lang="it-IT" dirty="0"/>
          </a:p>
          <a:p>
            <a:r>
              <a:rPr lang="it-IT" dirty="0" smtClean="0"/>
              <a:t> Il linguaggio ternario : empatia ( il </a:t>
            </a:r>
            <a:r>
              <a:rPr lang="it-IT" dirty="0"/>
              <a:t>P</a:t>
            </a:r>
            <a:r>
              <a:rPr lang="it-IT" dirty="0" smtClean="0"/>
              <a:t>adre ) realtà ( il Figlio) sostegno ( lo Spirito </a:t>
            </a:r>
            <a:r>
              <a:rPr lang="it-IT" dirty="0"/>
              <a:t>S</a:t>
            </a:r>
            <a:r>
              <a:rPr lang="it-IT" dirty="0" smtClean="0"/>
              <a:t>anto)</a:t>
            </a:r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18434" name="Picture 2" descr="https://tse2.mm.bing.net/th/id/OIP.wmSj7DXnXCDC7MYWfrkAYAHaEK?pid=Api&amp;P=0&amp;h=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648"/>
            <a:ext cx="2088232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7E27C9BB-756D-4276-9DA1-0AF0FAAC33EB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575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126</TotalTime>
  <Words>488</Words>
  <Application>Microsoft Office PowerPoint</Application>
  <PresentationFormat>Presentazione su schermo (4:3)</PresentationFormat>
  <Paragraphs>202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Luna</vt:lpstr>
      <vt:lpstr>Paura o voglia di volare</vt:lpstr>
      <vt:lpstr>Programma</vt:lpstr>
      <vt:lpstr>Prima parte : il Sé</vt:lpstr>
      <vt:lpstr>Il Sé</vt:lpstr>
      <vt:lpstr>Sostegno al Sé</vt:lpstr>
      <vt:lpstr>Seconda parte : paura di volare </vt:lpstr>
      <vt:lpstr> il motore evolutivo</vt:lpstr>
      <vt:lpstr>Nel corpo</vt:lpstr>
      <vt:lpstr>Nel pensiero</vt:lpstr>
      <vt:lpstr>Identità e affetti</vt:lpstr>
      <vt:lpstr>Paura</vt:lpstr>
      <vt:lpstr>Terza  parte : voglia di volare</vt:lpstr>
      <vt:lpstr>Il desiderio profondo in noi</vt:lpstr>
      <vt:lpstr>Immagine di Dio</vt:lpstr>
      <vt:lpstr>I valori per essere liberi</vt:lpstr>
      <vt:lpstr>Quarta  parte : un salto per volare</vt:lpstr>
      <vt:lpstr>I’ educatore</vt:lpstr>
      <vt:lpstr>La relazione educativa</vt:lpstr>
      <vt:lpstr>La magna carta educativa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Paura o voglia di volare</dc:title>
  <dc:creator>Dimac</dc:creator>
  <cp:lastModifiedBy>Dimac</cp:lastModifiedBy>
  <cp:revision>14</cp:revision>
  <cp:lastPrinted>2025-10-01T09:26:48Z</cp:lastPrinted>
  <dcterms:created xsi:type="dcterms:W3CDTF">2025-10-01T07:36:06Z</dcterms:created>
  <dcterms:modified xsi:type="dcterms:W3CDTF">2025-10-06T13:43:44Z</dcterms:modified>
</cp:coreProperties>
</file>